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67" r:id="rId3"/>
    <p:sldId id="516" r:id="rId4"/>
    <p:sldId id="369" r:id="rId5"/>
    <p:sldId id="517" r:id="rId6"/>
    <p:sldId id="373" r:id="rId7"/>
    <p:sldId id="534" r:id="rId8"/>
    <p:sldId id="375" r:id="rId9"/>
    <p:sldId id="518" r:id="rId10"/>
    <p:sldId id="536" r:id="rId11"/>
    <p:sldId id="307" r:id="rId12"/>
    <p:sldId id="533" r:id="rId13"/>
    <p:sldId id="519" r:id="rId14"/>
    <p:sldId id="308" r:id="rId15"/>
    <p:sldId id="522" r:id="rId16"/>
    <p:sldId id="309" r:id="rId17"/>
    <p:sldId id="310" r:id="rId18"/>
    <p:sldId id="523" r:id="rId19"/>
    <p:sldId id="532" r:id="rId20"/>
    <p:sldId id="526" r:id="rId21"/>
    <p:sldId id="527" r:id="rId22"/>
    <p:sldId id="528" r:id="rId23"/>
    <p:sldId id="529" r:id="rId24"/>
    <p:sldId id="540" r:id="rId25"/>
    <p:sldId id="530" r:id="rId26"/>
    <p:sldId id="543" r:id="rId27"/>
    <p:sldId id="546" r:id="rId28"/>
    <p:sldId id="544" r:id="rId2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4CEE34-5089-40B7-8F8D-F46856C506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FEF045F-E465-4DA6-B9C3-04BE49FCAD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ABAE78C-6781-455D-A31C-CF9BE64CF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E7C2-79CA-42A5-89E3-BE76B890A343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3D05B51-5C9D-4BD4-8F84-DBB028EC8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9AAEAA1-CE30-4615-A0D3-601D17FEA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0A6D-59B1-48BC-8833-4158618EAB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5833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6756DD-7F95-4DC3-B1CC-E3C07181C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95A217A-CD00-4E69-B2F4-D83AFF6ADE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2CFC987-7E4B-4027-9E5F-3FAD99E25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E7C2-79CA-42A5-89E3-BE76B890A343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D5EC99B-3DAA-4571-8A8F-750B292D0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4C6A1A2-3905-4A73-89C6-514E4D84F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0A6D-59B1-48BC-8833-4158618EAB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6826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D1F2BD4-A81D-4989-9D43-35C1A783B1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16F8AC1-3B1F-42A7-ADA1-66795B3E31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1B42C64-A0D8-4910-A122-A391DC45D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E7C2-79CA-42A5-89E3-BE76B890A343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BFD1AAF-673C-4F04-9EFF-F7E546EF3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E69B534-1BC2-4695-B460-84CF0E77F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0A6D-59B1-48BC-8833-4158618EAB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1176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EB3C9B-E8C7-45F8-BCF7-DEC9B1CEE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AFBFA0F-0B7E-4B3B-BE1E-599BD977B1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CC312C8-A938-472E-B451-9506672A6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E7C2-79CA-42A5-89E3-BE76B890A343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BBA1DD8-AE9D-41C4-8117-6F7D2E901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F986069-8698-4F93-BB21-CD705E0A2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0A6D-59B1-48BC-8833-4158618EAB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3564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CFBB68-4194-47FE-8CD3-D4233A844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F1AB7D4-F399-43CF-87A9-0B09BB09A6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39D0109-891D-49EB-AB6B-22EDCB38E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E7C2-79CA-42A5-89E3-BE76B890A343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E3599FF-0681-4FE7-B179-1D5769DA6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193E2C8-DD30-4EC2-96B8-DE533B6B7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0A6D-59B1-48BC-8833-4158618EAB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5185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D3ABD9-1258-41CE-848E-88C04FD0D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7244B3E-BFD1-423E-9111-B81EA1460A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1AE2633-43F8-4B9D-8F5B-044A606621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524BAAE-5FA7-4359-9CF4-4665774F7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E7C2-79CA-42A5-89E3-BE76B890A343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1DFD333-54DD-4E34-9D0A-530504C1C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BEF8219-04B7-4498-A542-3E8CC0B46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0A6D-59B1-48BC-8833-4158618EAB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5452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4BB65D-A8AB-445F-9721-4212B1643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32CC7F0-1820-4279-AE27-314DD25BA6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CC934CC-493E-4B46-8CB3-A6552474E5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727CC7F-9CFC-4930-B426-B788155470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E95FF76-6241-4B07-A98E-84BCDC7540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42FB769-4777-463E-8894-77462D016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E7C2-79CA-42A5-89E3-BE76B890A343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31E8630-69B8-47C2-980F-8B11C0161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F34E7E4-F43B-47F5-AA6D-739F6E214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0A6D-59B1-48BC-8833-4158618EAB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0566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21C0D0-1EAA-4D98-A96D-3180DC706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34B4E2A-E2B0-4AB1-A4C9-BFF9E27A5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E7C2-79CA-42A5-89E3-BE76B890A343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6A88CCC-AB22-4355-AFEA-967EA7C2C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E91B9D9-4495-48A8-AA61-D8F6465AB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0A6D-59B1-48BC-8833-4158618EAB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7527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DA738F2-A5E9-4C0C-8913-62846EA50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E7C2-79CA-42A5-89E3-BE76B890A343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25B7392-FF1D-4EE7-AEE8-EAB3986FC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7E53CCC5-565F-4CA7-A85E-BD95367FD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0A6D-59B1-48BC-8833-4158618EAB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6189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A5E01A-667F-40DB-9B38-F88C8D639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3BA6B33-2934-44F1-A7AF-6BFD256B8C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8B54E08-5189-449D-971C-DF0B85276F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594A24D-4625-4B6A-8C76-7CCB7BC4A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E7C2-79CA-42A5-89E3-BE76B890A343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C34E49E-F3C7-4905-9A08-D15FA98C2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B4B8CD2-9553-440B-B948-C3D5EA317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0A6D-59B1-48BC-8833-4158618EAB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115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CE362C-A70C-47E5-8521-3A643CFE9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C616238-9434-48E7-ADB6-9665CFC30E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19EF703-593B-4220-A085-F065BFDBF6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925DBEC-42CB-4137-A12D-16884AFF7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E7C2-79CA-42A5-89E3-BE76B890A343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B78267D-12D9-4D29-9BE8-7A59FB464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2607B63-D7A1-4D28-B54C-CB2A151BE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0A6D-59B1-48BC-8833-4158618EAB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567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E5FA25AB-7C40-49EE-8302-B49FEE7CC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BBF0204-180F-40C0-9E54-DA757D96A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C15F384-4E27-4568-BAEE-8BE487847F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4E7C2-79CA-42A5-89E3-BE76B890A343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61C2A3D-2577-488E-BB3F-D8CCE41A06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F5C16B7-65C3-4CEA-992E-69D236ED6F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50A6D-59B1-48BC-8833-4158618EAB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7103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nalto.gov.br/ccivil_03/_Ato2019-2022/2019/Lei/L13846.htm#art31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B8E8164A-82B3-4CBF-8DEF-7EDFE4668E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4D18D4C-BCA2-4951-885A-8FCD5D5FD6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Pensão – Cálculo e Impactos da PEC 6/2019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6244D94-3CD2-4794-A667-87C5B37FCE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/>
              <a:t>Magadar Rosália Costa Briguet</a:t>
            </a:r>
          </a:p>
        </p:txBody>
      </p:sp>
    </p:spTree>
    <p:extLst>
      <p:ext uri="{BB962C8B-B14F-4D97-AF65-F5344CB8AC3E}">
        <p14:creationId xmlns:p14="http://schemas.microsoft.com/office/powerpoint/2010/main" val="4157378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D70A3AB8-D434-499E-B080-9C00D2A2E8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C6E2742-6165-4302-AABD-C6813540DA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351666"/>
          </a:xfrm>
        </p:spPr>
        <p:txBody>
          <a:bodyPr>
            <a:normAutofit fontScale="90000"/>
          </a:bodyPr>
          <a:lstStyle/>
          <a:p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r>
              <a:rPr lang="pt-BR" b="1" dirty="0"/>
              <a:t>PEC 6/2019</a:t>
            </a:r>
            <a:endParaRPr lang="pt-BR" sz="4900" b="1" dirty="0"/>
          </a:p>
        </p:txBody>
      </p:sp>
    </p:spTree>
    <p:extLst>
      <p:ext uri="{BB962C8B-B14F-4D97-AF65-F5344CB8AC3E}">
        <p14:creationId xmlns:p14="http://schemas.microsoft.com/office/powerpoint/2010/main" val="1593061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470721ED-A636-4BBB-9AD5-96E7BA5E1D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pt-BR" b="1" dirty="0"/>
            </a:br>
            <a:r>
              <a:rPr lang="pt-BR" b="1" dirty="0"/>
              <a:t>PENSÃO POR MORTE – critérios e cálculos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89857" y="1690688"/>
            <a:ext cx="11571514" cy="4486275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pt-BR" b="1" dirty="0"/>
              <a:t>O valor da pensão por morte será equivalente a uma cota familiar de 50 % e a cotas de 10 pontos percentuais por dependente, até o limite de 100 %:</a:t>
            </a:r>
          </a:p>
          <a:p>
            <a:pPr algn="just">
              <a:lnSpc>
                <a:spcPct val="120000"/>
              </a:lnSpc>
            </a:pPr>
            <a:r>
              <a:rPr lang="pt-BR" b="1" dirty="0"/>
              <a:t>1 dependente= 60%                   5 dependentes= 100%</a:t>
            </a:r>
          </a:p>
          <a:p>
            <a:pPr algn="just">
              <a:lnSpc>
                <a:spcPct val="120000"/>
              </a:lnSpc>
            </a:pPr>
            <a:r>
              <a:rPr lang="pt-BR" b="1" dirty="0"/>
              <a:t>2 dependentes=70%</a:t>
            </a:r>
          </a:p>
          <a:p>
            <a:pPr algn="just">
              <a:lnSpc>
                <a:spcPct val="120000"/>
              </a:lnSpc>
            </a:pPr>
            <a:r>
              <a:rPr lang="pt-BR" b="1" dirty="0"/>
              <a:t>3 dependentes=80%</a:t>
            </a:r>
          </a:p>
          <a:p>
            <a:pPr algn="just">
              <a:lnSpc>
                <a:spcPct val="120000"/>
              </a:lnSpc>
            </a:pPr>
            <a:r>
              <a:rPr lang="pt-BR" b="1" dirty="0"/>
              <a:t>4 dependentes=90%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CC2B-C69A-412C-A6F2-EEE467F05EFD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43204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470721ED-A636-4BBB-9AD5-96E7BA5E1D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pt-BR" b="1" dirty="0"/>
            </a:br>
            <a:r>
              <a:rPr lang="pt-BR" b="1" dirty="0"/>
              <a:t>PENSÃO POR MORTE – critérios e cálculos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pt-BR" b="1" dirty="0"/>
              <a:t>I - </a:t>
            </a:r>
            <a:r>
              <a:rPr lang="pt-BR" dirty="0"/>
              <a:t>na hipótese de óbito do a</a:t>
            </a:r>
            <a:r>
              <a:rPr lang="pt-BR" b="1" dirty="0"/>
              <a:t>posentado</a:t>
            </a:r>
            <a:r>
              <a:rPr lang="pt-BR" dirty="0"/>
              <a:t>, as cotas serão calculadas sobre a </a:t>
            </a:r>
            <a:r>
              <a:rPr lang="pt-BR" u="sng" dirty="0"/>
              <a:t>totalidade dos proventos do servidor público </a:t>
            </a:r>
            <a:r>
              <a:rPr lang="pt-BR" dirty="0"/>
              <a:t>falecido, até o limite máximo estabelecido para os benefícios do Regime Geral de Previdência Social, acrescida de 70 % da parcela excedente a esse limite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CC2B-C69A-412C-A6F2-EEE467F05EFD}" type="slidenum">
              <a:rPr lang="pt-BR" smtClean="0"/>
              <a:pPr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21229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A0155B87-E764-4DF2-989B-BCFDEFE87B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09922" name="Rectangle 2">
            <a:extLst>
              <a:ext uri="{FF2B5EF4-FFF2-40B4-BE49-F238E27FC236}">
                <a16:creationId xmlns:a16="http://schemas.microsoft.com/office/drawing/2014/main" id="{04C66587-2EF7-4AC1-B165-599BDC070B4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622606" y="395948"/>
            <a:ext cx="8518525" cy="6224587"/>
          </a:xfrm>
        </p:spPr>
        <p:txBody>
          <a:bodyPr>
            <a:normAutofit/>
          </a:bodyPr>
          <a:lstStyle/>
          <a:p>
            <a:pPr algn="just" eaLnBrk="1" hangingPunct="1">
              <a:buFontTx/>
              <a:buNone/>
              <a:defRPr/>
            </a:pPr>
            <a:endParaRPr lang="pt-BR" altLang="pt-BR" sz="2400" dirty="0"/>
          </a:p>
          <a:p>
            <a:pPr algn="just" eaLnBrk="1" hangingPunct="1">
              <a:buFontTx/>
              <a:buNone/>
              <a:defRPr/>
            </a:pPr>
            <a:endParaRPr lang="pt-BR" altLang="pt-BR" sz="2400" dirty="0"/>
          </a:p>
          <a:p>
            <a:pPr algn="just" eaLnBrk="1" hangingPunct="1">
              <a:buFontTx/>
              <a:buNone/>
              <a:defRPr/>
            </a:pPr>
            <a:r>
              <a:rPr lang="pt-BR" altLang="pt-BR" sz="2400" dirty="0"/>
              <a:t>Valor dos proventos: </a:t>
            </a:r>
            <a:r>
              <a:rPr lang="pt-BR" altLang="pt-BR" sz="2400" b="1" u="sng" dirty="0"/>
              <a:t>R$ 7.839,45</a:t>
            </a:r>
          </a:p>
          <a:p>
            <a:pPr algn="just" eaLnBrk="1" hangingPunct="1">
              <a:buFontTx/>
              <a:buNone/>
              <a:defRPr/>
            </a:pPr>
            <a:endParaRPr lang="pt-BR" altLang="pt-BR" sz="2400" dirty="0"/>
          </a:p>
          <a:p>
            <a:pPr algn="just" eaLnBrk="1" hangingPunct="1">
              <a:buFontTx/>
              <a:buNone/>
              <a:defRPr/>
            </a:pPr>
            <a:r>
              <a:rPr lang="pt-BR" altLang="pt-BR" sz="2400" b="1" dirty="0"/>
              <a:t>Cálculo da pensão:</a:t>
            </a:r>
          </a:p>
          <a:p>
            <a:pPr algn="just" eaLnBrk="1" hangingPunct="1">
              <a:buFontTx/>
              <a:buNone/>
              <a:defRPr/>
            </a:pPr>
            <a:r>
              <a:rPr lang="pt-BR" altLang="pt-BR" sz="2400" b="1" dirty="0"/>
              <a:t>a) </a:t>
            </a:r>
            <a:r>
              <a:rPr lang="pt-BR" altLang="pt-BR" sz="2400" dirty="0"/>
              <a:t>R$ 7.839,45 – 5.839,45  = R$ 2.000,00</a:t>
            </a:r>
          </a:p>
          <a:p>
            <a:pPr algn="just" eaLnBrk="1" hangingPunct="1">
              <a:buFontTx/>
              <a:buNone/>
              <a:defRPr/>
            </a:pPr>
            <a:r>
              <a:rPr lang="pt-BR" altLang="pt-BR" sz="2400" b="1" dirty="0"/>
              <a:t>b) </a:t>
            </a:r>
            <a:r>
              <a:rPr lang="pt-BR" altLang="pt-BR" sz="2400" dirty="0"/>
              <a:t>70% de R$ 2.000,00 = R$ 1.400,00</a:t>
            </a:r>
          </a:p>
          <a:p>
            <a:pPr algn="just" eaLnBrk="1" hangingPunct="1">
              <a:buFontTx/>
              <a:buNone/>
              <a:defRPr/>
            </a:pPr>
            <a:r>
              <a:rPr lang="pt-BR" altLang="pt-BR" sz="2400" b="1" dirty="0"/>
              <a:t>c)</a:t>
            </a:r>
            <a:r>
              <a:rPr lang="pt-BR" altLang="pt-BR" sz="2400" dirty="0"/>
              <a:t>Valor da pensão: R$ 5.839,45 + R$ 1.400,00</a:t>
            </a:r>
          </a:p>
          <a:p>
            <a:pPr algn="just" eaLnBrk="1" hangingPunct="1">
              <a:buFontTx/>
              <a:buNone/>
              <a:defRPr/>
            </a:pPr>
            <a:r>
              <a:rPr lang="pt-BR" altLang="pt-BR" sz="2400" b="1" dirty="0"/>
              <a:t>d) </a:t>
            </a:r>
            <a:r>
              <a:rPr lang="pt-BR" altLang="pt-BR" sz="2400" dirty="0"/>
              <a:t>Valor a ser fixado: </a:t>
            </a:r>
            <a:r>
              <a:rPr lang="pt-BR" altLang="pt-BR" sz="2400" b="1" u="sng" dirty="0"/>
              <a:t>R$ 7.239,45</a:t>
            </a:r>
          </a:p>
          <a:p>
            <a:pPr algn="just" eaLnBrk="1" hangingPunct="1">
              <a:buFontTx/>
              <a:buNone/>
              <a:defRPr/>
            </a:pPr>
            <a:endParaRPr lang="pt-BR" altLang="pt-BR" sz="2400" b="1" u="sng" dirty="0"/>
          </a:p>
          <a:p>
            <a:pPr eaLnBrk="1" hangingPunct="1">
              <a:buFont typeface="Arial" charset="0"/>
              <a:buChar char="•"/>
              <a:defRPr/>
            </a:pPr>
            <a:r>
              <a:rPr lang="pt-BR" altLang="pt-BR" sz="2400" dirty="0"/>
              <a:t>Esposa mais dois filhos: 80%</a:t>
            </a:r>
          </a:p>
          <a:p>
            <a:pPr eaLnBrk="1" hangingPunct="1">
              <a:buFont typeface="Arial" charset="0"/>
              <a:buChar char="•"/>
              <a:defRPr/>
            </a:pPr>
            <a:endParaRPr lang="pt-BR" altLang="pt-BR" dirty="0"/>
          </a:p>
        </p:txBody>
      </p:sp>
      <p:sp>
        <p:nvSpPr>
          <p:cNvPr id="119811" name="Espaço Reservado para Número de Slide 1">
            <a:extLst>
              <a:ext uri="{FF2B5EF4-FFF2-40B4-BE49-F238E27FC236}">
                <a16:creationId xmlns:a16="http://schemas.microsoft.com/office/drawing/2014/main" id="{F48FAD4F-F4E8-41B3-93F5-ABAFF55AD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23571B8-03FD-49A1-A2D1-961C76C4B190}" type="slidenum">
              <a:rPr lang="en-US" altLang="pt-BR">
                <a:solidFill>
                  <a:srgbClr val="898989"/>
                </a:solidFill>
              </a:rPr>
              <a:pPr/>
              <a:t>13</a:t>
            </a:fld>
            <a:endParaRPr lang="en-US" altLang="pt-BR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7306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93152F32-5093-4BF3-8810-A7BE7FB263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pt-BR" b="1" dirty="0"/>
            </a:br>
            <a:r>
              <a:rPr lang="pt-BR" b="1" dirty="0"/>
              <a:t>PENSÃO POR MORTE – critérios e cálculos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pt-BR" b="1" dirty="0"/>
              <a:t>II - </a:t>
            </a:r>
            <a:r>
              <a:rPr lang="pt-BR" dirty="0"/>
              <a:t>na hipótese de óbito de servidor público em atividade, as cotas serão calculadas sobre o valor dos proventos a que o servidor público teria direito se fosse aposentado por incapacidade permanente na data do óbito, </a:t>
            </a:r>
            <a:r>
              <a:rPr lang="pt-BR" b="1" dirty="0"/>
              <a:t>exceto na hipótese de o óbito ter sido decorrente de acidente do trabalho, doença profissional ou do trabalho, situação em que corresponderão à totalidade da remuneração do servidor público no cargo efetivo, e, em qualquer hipótese, o limite máximo estabelecido para os benefícios do Regime Geral de Previdência Social, acrescido de 70% da parcela excedente a esse limite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CC2B-C69A-412C-A6F2-EEE467F05EFD}" type="slidenum">
              <a:rPr lang="pt-BR" smtClean="0"/>
              <a:pPr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46300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BCC97A41-3BF5-449A-8779-69039FF9BA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B531418-6E24-435E-A695-4E135667D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pt-BR" b="1" dirty="0"/>
            </a:br>
            <a:r>
              <a:rPr lang="pt-BR" b="1" dirty="0"/>
              <a:t>Cálculo das cotas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C8464F4-0E03-4B81-A31D-FC08C309E57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Hipótese de servidor falecido em decorrência de acidente do trabalho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E4A1B6C-B3AE-4CC9-9266-737D94B3561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  <a:defRPr/>
            </a:pPr>
            <a:endParaRPr lang="pt-BR" altLang="pt-BR" dirty="0"/>
          </a:p>
          <a:p>
            <a:pPr algn="just">
              <a:buNone/>
              <a:defRPr/>
            </a:pPr>
            <a:r>
              <a:rPr lang="pt-BR" altLang="pt-BR" b="1" dirty="0"/>
              <a:t>a) </a:t>
            </a:r>
            <a:r>
              <a:rPr lang="pt-BR" altLang="pt-BR" dirty="0"/>
              <a:t>R$ 7.839,45 – 5.839,45  = R$ 2.000,00</a:t>
            </a:r>
          </a:p>
          <a:p>
            <a:pPr algn="just">
              <a:buNone/>
              <a:defRPr/>
            </a:pPr>
            <a:r>
              <a:rPr lang="pt-BR" altLang="pt-BR" b="1" dirty="0"/>
              <a:t>b) </a:t>
            </a:r>
            <a:r>
              <a:rPr lang="pt-BR" altLang="pt-BR" dirty="0"/>
              <a:t>70% de R$ 2.000,00 = R$ 1.400,00</a:t>
            </a:r>
          </a:p>
          <a:p>
            <a:pPr algn="just">
              <a:buNone/>
              <a:defRPr/>
            </a:pPr>
            <a:r>
              <a:rPr lang="pt-BR" altLang="pt-BR" b="1" dirty="0"/>
              <a:t>c)</a:t>
            </a:r>
            <a:r>
              <a:rPr lang="pt-BR" altLang="pt-BR" dirty="0"/>
              <a:t>Valor da pensão: R$ 5.839,45 + R$ 1.400,00</a:t>
            </a:r>
          </a:p>
          <a:p>
            <a:pPr algn="just">
              <a:buNone/>
              <a:defRPr/>
            </a:pPr>
            <a:r>
              <a:rPr lang="pt-BR" altLang="pt-BR" b="1" dirty="0"/>
              <a:t>d) </a:t>
            </a:r>
            <a:r>
              <a:rPr lang="pt-BR" altLang="pt-BR" dirty="0"/>
              <a:t>Valor a ser fixado: </a:t>
            </a:r>
            <a:r>
              <a:rPr lang="pt-BR" altLang="pt-BR" b="1" u="sng" dirty="0"/>
              <a:t>R$ 7.239,45</a:t>
            </a:r>
          </a:p>
          <a:p>
            <a:pPr algn="just">
              <a:buNone/>
              <a:defRPr/>
            </a:pPr>
            <a:r>
              <a:rPr lang="pt-BR" altLang="pt-BR" dirty="0"/>
              <a:t>Esposa e dois filhos: 80%</a:t>
            </a:r>
          </a:p>
          <a:p>
            <a:endParaRPr lang="pt-BR" dirty="0"/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7D490968-3D8D-4312-B01E-9A3BDF3BE6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BR" dirty="0"/>
              <a:t>Hipótese de servidor como se tivesse aposentado por incapacidade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6E3395A-B7CC-4B8D-BEF5-BAC05A6ED64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endParaRPr lang="pt-BR" dirty="0"/>
          </a:p>
          <a:p>
            <a:r>
              <a:rPr lang="pt-BR" b="1" dirty="0"/>
              <a:t>60% da média, acrescida de 2% por cada ano que exceder a 20 anos </a:t>
            </a:r>
          </a:p>
          <a:p>
            <a:r>
              <a:rPr lang="pt-BR" b="1" dirty="0"/>
              <a:t>Ex. servidor trabalhou 23 anos= 66%</a:t>
            </a:r>
          </a:p>
          <a:p>
            <a:r>
              <a:rPr lang="pt-BR" b="1" dirty="0"/>
              <a:t>Sobre a média aritmética simples das  remunerações de contribuições</a:t>
            </a:r>
          </a:p>
          <a:p>
            <a:r>
              <a:rPr lang="pt-BR" b="1" dirty="0"/>
              <a:t>Sobre esse resultado incidirão as cotas (esposa e dois filhos)</a:t>
            </a:r>
          </a:p>
        </p:txBody>
      </p:sp>
    </p:spTree>
    <p:extLst>
      <p:ext uri="{BB962C8B-B14F-4D97-AF65-F5344CB8AC3E}">
        <p14:creationId xmlns:p14="http://schemas.microsoft.com/office/powerpoint/2010/main" val="20577410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570E1BE7-B9E6-42B7-AAAA-24EB31B732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896600" cy="779463"/>
          </a:xfrm>
        </p:spPr>
        <p:txBody>
          <a:bodyPr>
            <a:normAutofit fontScale="90000"/>
          </a:bodyPr>
          <a:lstStyle/>
          <a:p>
            <a:br>
              <a:rPr lang="pt-BR" b="1" dirty="0"/>
            </a:br>
            <a:br>
              <a:rPr lang="pt-BR" b="1" dirty="0"/>
            </a:br>
            <a:r>
              <a:rPr lang="pt-BR" sz="3600" b="1" u="sng" dirty="0"/>
              <a:t>PENSÃO POR MORTE – cessação e duração e demais aspectos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4543" y="1825625"/>
            <a:ext cx="11440885" cy="4351338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pt-BR" b="1" dirty="0"/>
              <a:t>III - </a:t>
            </a:r>
            <a:r>
              <a:rPr lang="pt-BR" dirty="0"/>
              <a:t>as cotas por dependente cessarão com a perda dessa qualidade e não serão reversíveis aos demais dependentes, preservado o valor de 100 % da pensão por morte, quando o número de dependentes remanescente for igual ou superior a 5; e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pt-BR" b="1" dirty="0"/>
              <a:t>IV - </a:t>
            </a:r>
            <a:r>
              <a:rPr lang="pt-BR" dirty="0"/>
              <a:t>o tempo de duração da pensão por morte e das cotas individuais por dependente até a perda da qualidade de dependente, o rol de dependentes, a sua qualificação e as condições necessárias para enquadramento serão aqueles estabelecidos para o Regime Geral de Previdência Social. (atualmente a Lei13.135/2015)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CC2B-C69A-412C-A6F2-EEE467F05EFD}" type="slidenum">
              <a:rPr lang="pt-BR" smtClean="0"/>
              <a:pPr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4315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D00C59C-A4EB-41B0-84ED-441C0084E9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pt-BR" b="1" dirty="0"/>
            </a:br>
            <a:r>
              <a:rPr lang="pt-BR" b="1" dirty="0"/>
              <a:t>PENSÃO POR MORTE - reajuste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pt-BR" dirty="0"/>
              <a:t>As pensões concedidas serão reajustadas nos termos estabelecidos para o Regime Geral de Previdência Social.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CC2B-C69A-412C-A6F2-EEE467F05EFD}" type="slidenum">
              <a:rPr lang="pt-BR" smtClean="0"/>
              <a:pPr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9117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24EFE5BB-AD35-4F6A-BA51-BF4783659A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1D1BEE7-725D-4A09-95B2-E3D76A55AF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Servidores que estão submetidos ao RPC (previdência complementar)</a:t>
            </a:r>
          </a:p>
        </p:txBody>
      </p:sp>
    </p:spTree>
    <p:extLst>
      <p:ext uri="{BB962C8B-B14F-4D97-AF65-F5344CB8AC3E}">
        <p14:creationId xmlns:p14="http://schemas.microsoft.com/office/powerpoint/2010/main" val="32263408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73B098C3-005A-479A-8B22-572061A1F3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B07BBABC-3F1C-439B-8B3A-B88B453BA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pt-BR" b="1" dirty="0"/>
            </a:br>
            <a:r>
              <a:rPr lang="pt-BR" b="1" dirty="0"/>
              <a:t>Cálculo da pensão - § 9º do art. 12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2FE838E-4565-410F-B698-3EF1E849F1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b="1" dirty="0"/>
              <a:t>Uma cota familiar de 50%, acrescida de dez pontos percentuais por dependente limitado a 100% - limite do RGPS</a:t>
            </a:r>
          </a:p>
          <a:p>
            <a:pPr algn="just">
              <a:lnSpc>
                <a:spcPct val="120000"/>
              </a:lnSpc>
            </a:pPr>
            <a:r>
              <a:rPr lang="pt-BR" b="1" dirty="0"/>
              <a:t>as cotas por dependente cessarão com a perda dessa qualidade e não serão reversíveis aos demais dependentes, preservado o valor de 100 % da pensão por morte, quando o número de dependentes remanescente for igual ou superior a 5; e </a:t>
            </a:r>
          </a:p>
          <a:p>
            <a:pPr algn="just">
              <a:lnSpc>
                <a:spcPct val="120000"/>
              </a:lnSpc>
            </a:pPr>
            <a:r>
              <a:rPr lang="pt-BR" b="1" dirty="0"/>
              <a:t> o tempo de duração da pensão por morte e das cotas individuais por dependente até a perda da qualidade de dependente, o rol de dependentes, a sua qualificação e as condições necessárias para enquadramento serão aqueles estabelecidos para o Regime Geral de Previdência Social. (atualmente a Lei13.135/2015)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66401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6D774A0C-A428-458F-B2FD-E84253644A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7762" name="Rectangle 2">
            <a:extLst>
              <a:ext uri="{FF2B5EF4-FFF2-40B4-BE49-F238E27FC236}">
                <a16:creationId xmlns:a16="http://schemas.microsoft.com/office/drawing/2014/main" id="{8D5A7642-2F0B-45F2-8404-D1638739171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56167" y="1543740"/>
            <a:ext cx="7886700" cy="3338812"/>
          </a:xfrm>
        </p:spPr>
        <p:txBody>
          <a:bodyPr/>
          <a:lstStyle/>
          <a:p>
            <a:pPr algn="just" eaLnBrk="1" hangingPunct="1"/>
            <a:r>
              <a:rPr lang="pt-BR" altLang="pt-BR" dirty="0"/>
              <a:t>Súmula 340 do STJ – A lei aplicável à concessão da pensão previdenciária por morte é aquela vigente na data do óbito do segurado.(MS 14743 – 16.06.10);</a:t>
            </a:r>
          </a:p>
          <a:p>
            <a:pPr algn="just" eaLnBrk="1" hangingPunct="1"/>
            <a:endParaRPr lang="pt-BR" altLang="pt-BR" sz="800" dirty="0"/>
          </a:p>
          <a:p>
            <a:pPr algn="just" eaLnBrk="1" hangingPunct="1"/>
            <a:r>
              <a:rPr lang="pt-BR" altLang="pt-BR" dirty="0"/>
              <a:t>STF – legislação em vigor na data do falecimento: RE 273570, j.14.02.06; AI 765377-AgR, j. 24.08.2010; RE 453298-AgR, j.29.07.2007</a:t>
            </a:r>
          </a:p>
          <a:p>
            <a:pPr algn="just" eaLnBrk="1" hangingPunct="1"/>
            <a:endParaRPr lang="pt-BR" altLang="pt-BR" sz="800" dirty="0"/>
          </a:p>
        </p:txBody>
      </p:sp>
      <p:sp>
        <p:nvSpPr>
          <p:cNvPr id="117763" name="Espaço Reservado para Número de Slide 1">
            <a:extLst>
              <a:ext uri="{FF2B5EF4-FFF2-40B4-BE49-F238E27FC236}">
                <a16:creationId xmlns:a16="http://schemas.microsoft.com/office/drawing/2014/main" id="{68B69265-C5C3-40BF-AAF1-72A224FCB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761EACE-533B-4CCB-BA94-F9DCF34EE4FF}" type="slidenum">
              <a:rPr lang="en-US" altLang="pt-BR">
                <a:solidFill>
                  <a:srgbClr val="898989"/>
                </a:solidFill>
              </a:rPr>
              <a:pPr/>
              <a:t>2</a:t>
            </a:fld>
            <a:endParaRPr lang="en-US" altLang="pt-BR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6AB0EC08-173B-434C-A945-385CC9A3D0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4FF69876-A5E6-492A-8919-4C261EBDF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pt-BR" b="1" dirty="0"/>
            </a:br>
            <a:r>
              <a:rPr lang="pt-BR" b="1" dirty="0"/>
              <a:t>Cálculo da pensão: aposentado -§9º do art. 12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2059BC-A9CC-4DAA-88CE-AAB6FA4D91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dirty="0"/>
          </a:p>
          <a:p>
            <a:r>
              <a:rPr lang="pt-BR" b="1" dirty="0"/>
              <a:t>No caso de aposentado: cotas serão calculadas sobre a totalidade dos proventos, limitado ao valor do RGPS</a:t>
            </a:r>
          </a:p>
          <a:p>
            <a:r>
              <a:rPr lang="pt-BR" b="1" dirty="0"/>
              <a:t>Servidor percebia R$ 7.689,45. Limite R$ 5.839,45 – base das cotas</a:t>
            </a:r>
          </a:p>
          <a:p>
            <a:r>
              <a:rPr lang="pt-BR" b="1" dirty="0"/>
              <a:t>Reajuste= RGPS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240197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3B419521-8A56-41D2-976D-D23D95553E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668FA7A-28DD-4784-83D2-36ADCC197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BR" b="1" dirty="0"/>
            </a:br>
            <a:r>
              <a:rPr 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Cálculo de pensão: servidor em atividade -§9º do art. 12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045D572-BAE7-4778-A076-131673F02F9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endParaRPr lang="pt-BR" dirty="0"/>
          </a:p>
          <a:p>
            <a:r>
              <a:rPr lang="pt-BR" b="1" dirty="0"/>
              <a:t>Servidor falecido – decorrência de acidente do trabalho</a:t>
            </a:r>
          </a:p>
          <a:p>
            <a:r>
              <a:rPr lang="pt-BR" b="1" dirty="0"/>
              <a:t>Base das cotas: 100% da média aritmética simples das remunerações de contribuição – limitado ao valor do RGPS</a:t>
            </a:r>
          </a:p>
          <a:p>
            <a:r>
              <a:rPr lang="pt-BR" b="1" dirty="0"/>
              <a:t>Reajuste= RGPS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78AE1BA-9E83-46CE-A4DE-88D86FE5655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b="1" dirty="0"/>
              <a:t>Servidor falecido como se tivesse aposentado por incapacidade permanente</a:t>
            </a:r>
          </a:p>
          <a:p>
            <a:r>
              <a:rPr lang="pt-BR" b="1" dirty="0"/>
              <a:t>60% da média, acrescida de 2% por cada ano que exceder a 20 anos </a:t>
            </a:r>
          </a:p>
          <a:p>
            <a:r>
              <a:rPr lang="pt-BR" b="1" dirty="0"/>
              <a:t>Ex. servidor trabalho 23 anos= 66%</a:t>
            </a:r>
          </a:p>
          <a:p>
            <a:r>
              <a:rPr lang="pt-BR" b="1" dirty="0"/>
              <a:t>Sobre a média aritmética simples das  remunerações de contribuições –limite do RGPS</a:t>
            </a:r>
          </a:p>
          <a:p>
            <a:r>
              <a:rPr lang="pt-BR" b="1" dirty="0"/>
              <a:t>Sobre esse resultado incidirão as cotas</a:t>
            </a:r>
          </a:p>
          <a:p>
            <a:r>
              <a:rPr lang="pt-BR" b="1" dirty="0"/>
              <a:t>Reajuste=RGPS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435199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CEBC73AC-6335-4870-ADFB-41FE657A3A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123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3738C93-9306-43C5-88EC-BF0FE6088C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/>
              <a:t>Pensão Proposta </a:t>
            </a:r>
            <a:r>
              <a:rPr lang="pt-BR" b="1" dirty="0"/>
              <a:t>da Comissão</a:t>
            </a:r>
          </a:p>
        </p:txBody>
      </p:sp>
    </p:spTree>
    <p:extLst>
      <p:ext uri="{BB962C8B-B14F-4D97-AF65-F5344CB8AC3E}">
        <p14:creationId xmlns:p14="http://schemas.microsoft.com/office/powerpoint/2010/main" val="16118914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FB5A2602-E426-4299-9B53-673CC491BE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AA9D3D6-6403-48DA-8138-C222FB1E2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40 - §7º.</a:t>
            </a:r>
            <a:b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D2CE1C8-1AEE-45F3-AB15-981D0D052E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benefício da pensão por morte será concedido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 termos de lei do respectivo ente federativo, a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qual tratará de forma diferenciada a hipótese de morte dos servidores de que trata o §4º-B decorrente de agressão sofrida no exercício da função (atividades de risco)</a:t>
            </a:r>
          </a:p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constitucionalização da Lei 9.717/98 -  art. 9º da Proposta – até edição da Lei de Responsabilidade Previdenciária</a:t>
            </a:r>
          </a:p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instituição obrigatória do regime complementar no prazo máximo de dois anos</a:t>
            </a:r>
          </a:p>
          <a:p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73419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FB5A2602-E426-4299-9B53-673CC491BE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AA9D3D6-6403-48DA-8138-C222FB1E2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art. 9º da Lei 9.717</a:t>
            </a:r>
            <a:b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D2CE1C8-1AEE-45F3-AB15-981D0D052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429" y="1404257"/>
            <a:ext cx="11212285" cy="4772706"/>
          </a:xfrm>
        </p:spPr>
        <p:txBody>
          <a:bodyPr>
            <a:normAutofit fontScale="62500" lnSpcReduction="20000"/>
          </a:bodyPr>
          <a:lstStyle/>
          <a:p>
            <a:endParaRPr lang="pt-BR" dirty="0"/>
          </a:p>
          <a:p>
            <a:r>
              <a:rPr lang="pt-BR" b="1" dirty="0"/>
              <a:t>Art. 9º Compete à União, por intermédio da Secretaria Especial de Previdência e Trabalho do Ministério da Economia, em relação aos regimes próprios de previdência social e aos seus fundos previdenciários:    </a:t>
            </a:r>
            <a:r>
              <a:rPr lang="pt-BR" b="1" dirty="0">
                <a:hlinkClick r:id="rId3"/>
              </a:rPr>
              <a:t>(Redação dada pela Lei nº 13.846, de 2019)</a:t>
            </a:r>
            <a:endParaRPr lang="pt-BR" b="1" dirty="0"/>
          </a:p>
          <a:p>
            <a:r>
              <a:rPr lang="pt-BR" b="1" dirty="0"/>
              <a:t>I - a orientação, a supervisão, a fiscalização e o acompanhamento;    </a:t>
            </a:r>
            <a:r>
              <a:rPr lang="pt-BR" b="1" dirty="0">
                <a:hlinkClick r:id="rId3"/>
              </a:rPr>
              <a:t>(Redação dada pela Lei nº 13.846, de 2019)</a:t>
            </a:r>
            <a:endParaRPr lang="pt-BR" b="1" dirty="0"/>
          </a:p>
          <a:p>
            <a:r>
              <a:rPr lang="pt-BR" b="1" dirty="0"/>
              <a:t>II - o estabelecimento e a publicação de parâmetros, diretrizes e critérios de responsabilidade previdenciária na sua instituição, organização e funcionamento, </a:t>
            </a:r>
            <a:r>
              <a:rPr lang="pt-BR" b="1" dirty="0">
                <a:solidFill>
                  <a:srgbClr val="FF0000"/>
                </a:solidFill>
              </a:rPr>
              <a:t>relativos a custeio, benefícios, atuária, c</a:t>
            </a:r>
            <a:r>
              <a:rPr lang="pt-BR" b="1" dirty="0"/>
              <a:t>ontabilidade, aplicação e utilização de recursos e constituição e manutenção dos fundos previdenciários, para preservação do caráter contributivo e solidário e do equilíbrio financeiro e atuarial;     </a:t>
            </a:r>
            <a:r>
              <a:rPr lang="pt-BR" b="1" dirty="0">
                <a:hlinkClick r:id="rId3"/>
              </a:rPr>
              <a:t>(Redação dada pela Lei nº 13.846, de 2019)</a:t>
            </a:r>
            <a:endParaRPr lang="pt-BR" b="1" dirty="0"/>
          </a:p>
          <a:p>
            <a:r>
              <a:rPr lang="pt-BR" b="1" dirty="0"/>
              <a:t>III - a apuração de infrações, por servidor credenciado, e a aplicação de penalidades, por órgão próprio, nos casos previstos no art. 8º desta Lei;      </a:t>
            </a:r>
            <a:r>
              <a:rPr lang="pt-BR" b="1" dirty="0">
                <a:hlinkClick r:id="rId3"/>
              </a:rPr>
              <a:t>(Redação dada pela Lei nº 13.846, de 2019)</a:t>
            </a:r>
            <a:endParaRPr lang="pt-BR" b="1" dirty="0"/>
          </a:p>
          <a:p>
            <a:r>
              <a:rPr lang="pt-BR" b="1" dirty="0"/>
              <a:t>IV - a emissão do Certificado de Regularidade Previdenciária (CRP), que atestará, para os fins do disposto no art. 7º desta Lei, o cumprimento, pelos Estados, Distrito Federal e Municípios, dos critérios e exigências aplicáveis aos regimes próprios de previdência social e aos seus fundos previdenciários.     </a:t>
            </a:r>
            <a:r>
              <a:rPr lang="pt-BR" b="1" dirty="0">
                <a:hlinkClick r:id="rId3"/>
              </a:rPr>
              <a:t>(Incluído pela Lei nº 13.846, de 2019)</a:t>
            </a:r>
            <a:endParaRPr lang="pt-BR" b="1" dirty="0"/>
          </a:p>
          <a:p>
            <a:r>
              <a:rPr lang="pt-BR" b="1" dirty="0"/>
              <a:t>Parágrafo único.  A União, os Estados, o Distrito Federal e os Municípios encaminharão à Secretaria Especial de Previdência e Trabalho do Ministério da Economia, na forma, na periodicidade e nos critérios por ela definidos, dados e informações sobre o regime próprio de previdência social e seus segurados.      </a:t>
            </a:r>
            <a:r>
              <a:rPr lang="pt-BR" b="1" dirty="0">
                <a:hlinkClick r:id="rId3"/>
              </a:rPr>
              <a:t>(Incluído pela Lei nº 13.846, de 2019)</a:t>
            </a:r>
            <a:endParaRPr lang="pt-BR" b="1" dirty="0"/>
          </a:p>
          <a:p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889903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77A369A8-03E6-4554-A1F5-2FA261C637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A38D985-EC52-403E-A63C-28B558E46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pt-BR" dirty="0"/>
            </a:br>
            <a:r>
              <a:rPr lang="pt-BR" b="1" dirty="0"/>
              <a:t>§ 6º art. 10 – servidor federal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D2A534D-5491-4BAF-BAE3-20FB038C4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743" y="1825625"/>
            <a:ext cx="11604171" cy="4351338"/>
          </a:xfrm>
        </p:spPr>
        <p:txBody>
          <a:bodyPr>
            <a:normAutofit/>
          </a:bodyPr>
          <a:lstStyle/>
          <a:p>
            <a:r>
              <a:rPr lang="pt-BR" dirty="0"/>
              <a:t> a pensão por morte devida aos servidores  federais de que trata o § 4oB do art. 40 da Constituição Federal decorrente de agressão sofrida no exercício da função será vitalícia e </a:t>
            </a:r>
            <a:r>
              <a:rPr lang="pt-BR" b="1" dirty="0"/>
              <a:t>equivalente a 100% da média aritmética simples das remunerações de contribuição</a:t>
            </a:r>
          </a:p>
          <a:p>
            <a:r>
              <a:rPr lang="pt-BR" i="1" dirty="0"/>
              <a:t>§ 4º b Atividades de risco</a:t>
            </a:r>
          </a:p>
          <a:p>
            <a:r>
              <a:rPr lang="pt-BR" dirty="0"/>
              <a:t>Exercem atividades de risco, para fins do </a:t>
            </a:r>
            <a:r>
              <a:rPr lang="pt-BR" dirty="0">
                <a:solidFill>
                  <a:srgbClr val="FF0000"/>
                </a:solidFill>
              </a:rPr>
              <a:t>inciso III § 4º</a:t>
            </a:r>
            <a:r>
              <a:rPr lang="pt-BR" dirty="0"/>
              <a:t>, no âmbito da União, exclusivamente os ocupantes do cargo de agente penitenciário, de agente socioeducativo ou de policias dos órgãos deque tratam o inciso IV do caput do art. 51, o inciso XIII do caput do art. 52 e os incisos I a IV do caput do art. 144</a:t>
            </a:r>
          </a:p>
        </p:txBody>
      </p:sp>
    </p:spTree>
    <p:extLst>
      <p:ext uri="{BB962C8B-B14F-4D97-AF65-F5344CB8AC3E}">
        <p14:creationId xmlns:p14="http://schemas.microsoft.com/office/powerpoint/2010/main" val="24146612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77A369A8-03E6-4554-A1F5-2FA261C637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86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A38D985-EC52-403E-A63C-28B558E46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pt-BR" dirty="0"/>
            </a:br>
            <a:r>
              <a:rPr lang="pt-BR" b="1" dirty="0"/>
              <a:t>Pensão dos servidores federais – art. 24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D2A534D-5491-4BAF-BAE3-20FB038C4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743" y="1825625"/>
            <a:ext cx="11604171" cy="4351338"/>
          </a:xfrm>
        </p:spPr>
        <p:txBody>
          <a:bodyPr>
            <a:normAutofit fontScale="92500"/>
          </a:bodyPr>
          <a:lstStyle/>
          <a:p>
            <a:r>
              <a:rPr lang="pt-BR" dirty="0"/>
              <a:t> </a:t>
            </a:r>
            <a:r>
              <a:rPr lang="pt-BR" b="1" dirty="0"/>
              <a:t>Cota de 50% familiar  acrescida de cota de 10% por dependente até o máximo de 100%</a:t>
            </a:r>
          </a:p>
          <a:p>
            <a:r>
              <a:rPr lang="pt-BR" b="1" dirty="0"/>
              <a:t>Sobre o valor da aposentadoria ou se fossem aposentados por incapacidade permanente</a:t>
            </a:r>
          </a:p>
          <a:p>
            <a:r>
              <a:rPr lang="pt-BR" b="1" dirty="0"/>
              <a:t>Cessam as cotas com a perda de qualidade e não serão reversíveis, preservado o valor de 100% da pensão quando o no. de dependentes for igual ou superior a cinco</a:t>
            </a:r>
          </a:p>
          <a:p>
            <a:r>
              <a:rPr lang="pt-BR" b="1" dirty="0"/>
              <a:t>O tempo de duração da pensão e das cotas até a perda de qualidade, o rol de dependentes e qualificação e condições para enquadramento – lei 8.213</a:t>
            </a:r>
          </a:p>
          <a:p>
            <a:r>
              <a:rPr lang="pt-BR" b="1" dirty="0"/>
              <a:t>As regras sobre pensão poderão ser alteradas na forma da lei do ente União.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956481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77A369A8-03E6-4554-A1F5-2FA261C637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86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A38D985-EC52-403E-A63C-28B558E46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pt-BR" dirty="0"/>
            </a:br>
            <a:r>
              <a:rPr lang="pt-BR" b="1" dirty="0"/>
              <a:t>Pensão dos servidores federais – art. 24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D2A534D-5491-4BAF-BAE3-20FB038C4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743" y="1825625"/>
            <a:ext cx="11604171" cy="4351338"/>
          </a:xfrm>
        </p:spPr>
        <p:txBody>
          <a:bodyPr>
            <a:normAutofit/>
          </a:bodyPr>
          <a:lstStyle/>
          <a:p>
            <a:r>
              <a:rPr lang="pt-BR" dirty="0"/>
              <a:t> na hipótese de dependente inválido  ou com deficiência intelectual, mental ou grave:</a:t>
            </a:r>
          </a:p>
          <a:p>
            <a:r>
              <a:rPr lang="pt-BR" b="1" dirty="0"/>
              <a:t>100% da aposentadoria ou daquela que teriam direito se fossem aposentados por incapacidade permanente, até o limite do RGPS</a:t>
            </a:r>
          </a:p>
          <a:p>
            <a:r>
              <a:rPr lang="pt-BR" b="1" dirty="0"/>
              <a:t>A uma cota familiar de 50% mais cotas de10% por dependente, para o valor que supere o limite do RGPS</a:t>
            </a:r>
          </a:p>
          <a:p>
            <a:r>
              <a:rPr lang="pt-BR" b="1" dirty="0"/>
              <a:t>Quando não houver dependente inválido volta ao antigo cálculo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937280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77A369A8-03E6-4554-A1F5-2FA261C637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86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A38D985-EC52-403E-A63C-28B558E46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pt-BR" dirty="0"/>
            </a:br>
            <a:r>
              <a:rPr lang="pt-BR" dirty="0"/>
              <a:t>§ 18 do art. 40 (art. 38)</a:t>
            </a:r>
            <a:endParaRPr lang="pt-BR" b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D2A534D-5491-4BAF-BAE3-20FB038C4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743" y="1825625"/>
            <a:ext cx="11604171" cy="4351338"/>
          </a:xfrm>
        </p:spPr>
        <p:txBody>
          <a:bodyPr>
            <a:normAutofit/>
          </a:bodyPr>
          <a:lstStyle/>
          <a:p>
            <a:r>
              <a:rPr lang="pt-BR" dirty="0"/>
              <a:t> Incidência de contribuição sobre as pensões  que superem o limite do RGPS</a:t>
            </a:r>
          </a:p>
          <a:p>
            <a:r>
              <a:rPr lang="pt-BR" dirty="0"/>
              <a:t>E se demonstrado que há déficit, na forma da Lei de Responsabilidade Previdenciária -Pode alcançar os valores que superem o salário mínimo</a:t>
            </a:r>
          </a:p>
          <a:p>
            <a:r>
              <a:rPr lang="pt-BR" dirty="0"/>
              <a:t>Quando entra em vigor?  Na data da lei do ente que referende o dispositivo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79732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E9A6AA02-2C39-4E5B-AB2E-7D121A6012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18B68EB-AF12-4D61-B019-FA4B1F477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744" y="0"/>
            <a:ext cx="3494362" cy="4930246"/>
          </a:xfrm>
        </p:spPr>
        <p:txBody>
          <a:bodyPr>
            <a:normAutofit/>
          </a:bodyPr>
          <a:lstStyle/>
          <a:p>
            <a:pPr algn="r"/>
            <a:br>
              <a:rPr lang="pt-BR" sz="3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Previsão constitucional</a:t>
            </a:r>
            <a:br>
              <a:rPr lang="pt-BR" sz="3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40, § 7º.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CE01B85-FD23-4089-87E5-7603A5AC0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3401" y="740229"/>
            <a:ext cx="7010400" cy="4772894"/>
          </a:xfrm>
        </p:spPr>
        <p:txBody>
          <a:bodyPr anchor="ctr">
            <a:normAutofit fontScale="62500" lnSpcReduction="20000"/>
          </a:bodyPr>
          <a:lstStyle/>
          <a:p>
            <a:endParaRPr lang="pt-BR" sz="2600" dirty="0"/>
          </a:p>
          <a:p>
            <a:endParaRPr lang="pt-BR" sz="2600" dirty="0"/>
          </a:p>
          <a:p>
            <a:r>
              <a:rPr lang="pt-BR" sz="2600" b="1" dirty="0"/>
              <a:t>§ 7º Lei disporá sobre a concessão do benefício de pensão por morte, que será igual:  </a:t>
            </a:r>
          </a:p>
          <a:p>
            <a:endParaRPr lang="pt-BR" sz="2600" dirty="0"/>
          </a:p>
          <a:p>
            <a:pPr algn="just"/>
            <a:r>
              <a:rPr lang="pt-BR" sz="2600" b="1" dirty="0"/>
              <a:t>I - </a:t>
            </a:r>
            <a:r>
              <a:rPr lang="pt-BR" sz="2600" b="1" dirty="0">
                <a:solidFill>
                  <a:srgbClr val="FF0000"/>
                </a:solidFill>
              </a:rPr>
              <a:t>ao valor da totalidade dos proventos </a:t>
            </a:r>
            <a:r>
              <a:rPr lang="pt-BR" sz="2600" b="1" dirty="0"/>
              <a:t>do servidor falecido, até o limite máximo estabelecido para os benefícios do regime geral de previdência social de que trata o art. 201, acrescido de setenta por cento da parcela excedente a este limite, caso aposentado à data do óbito; </a:t>
            </a:r>
          </a:p>
          <a:p>
            <a:pPr algn="just"/>
            <a:r>
              <a:rPr lang="pt-BR" sz="2600" b="1" dirty="0"/>
              <a:t>II - </a:t>
            </a:r>
            <a:r>
              <a:rPr lang="pt-BR" sz="2600" b="1" dirty="0">
                <a:solidFill>
                  <a:srgbClr val="FF0000"/>
                </a:solidFill>
              </a:rPr>
              <a:t>ao valor da totalidade da remuneração do servidor no cargo efetivo </a:t>
            </a:r>
            <a:r>
              <a:rPr lang="pt-BR" sz="2600" b="1" dirty="0"/>
              <a:t>em que se deu o falecimento, até o limite máximo estabelecido para os benefícios do regime geral de previdência social de que trata o art. 201, acrescido de setenta por cento da parcela excedente a este limite, caso em atividade na data do óbito.   </a:t>
            </a:r>
          </a:p>
          <a:p>
            <a:pPr marL="0" indent="0" algn="just">
              <a:buNone/>
            </a:pPr>
            <a:r>
              <a:rPr lang="pt-BR" sz="2600" b="1" dirty="0"/>
              <a:t> </a:t>
            </a:r>
          </a:p>
          <a:p>
            <a:pPr marL="360363" algn="just">
              <a:spcAft>
                <a:spcPts val="400"/>
              </a:spcAft>
            </a:pPr>
            <a:r>
              <a:rPr lang="pt-BR" sz="2600" b="1" dirty="0">
                <a:latin typeface="Gisha" panose="020B0502040204020203" pitchFamily="34" charset="-79"/>
                <a:cs typeface="Gisha" panose="020B0502040204020203" pitchFamily="34" charset="-79"/>
              </a:rPr>
              <a:t>Cada ente define, em lei, a remuneração no cargo efetivo</a:t>
            </a:r>
          </a:p>
          <a:p>
            <a:pPr marL="360363" algn="just">
              <a:spcAft>
                <a:spcPts val="400"/>
              </a:spcAft>
            </a:pPr>
            <a:r>
              <a:rPr lang="pt-BR" sz="2600" b="1" dirty="0">
                <a:latin typeface="Gisha" panose="020B0502040204020203" pitchFamily="34" charset="-79"/>
                <a:cs typeface="Gisha" panose="020B0502040204020203" pitchFamily="34" charset="-79"/>
              </a:rPr>
              <a:t>As regras de rateio, rol de dependentes, reversão de cotas permanecem a critério da lei do ente</a:t>
            </a:r>
          </a:p>
          <a:p>
            <a:pPr marL="360363" algn="just">
              <a:spcAft>
                <a:spcPts val="400"/>
              </a:spcAft>
            </a:pPr>
            <a:endParaRPr lang="pt-BR" sz="26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60363" algn="just">
              <a:spcAft>
                <a:spcPts val="400"/>
              </a:spcAft>
            </a:pPr>
            <a:endParaRPr lang="pt-BR" sz="26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just"/>
            <a:endParaRPr lang="pt-BR" altLang="pt-BR" sz="2400" b="1" dirty="0">
              <a:solidFill>
                <a:srgbClr val="FF0000"/>
              </a:solidFill>
            </a:endParaRPr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34B32B7-6983-4A54-8CA8-AD29F5F49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DAC43-6E1A-4A8C-A464-87606344BEC2}" type="slidenum">
              <a:rPr lang="pt-BR" smtClean="0"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0867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271E4E83-180A-4953-8307-8958E77181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11743" cy="6858000"/>
          </a:xfrm>
          <a:prstGeom prst="rect">
            <a:avLst/>
          </a:prstGeom>
        </p:spPr>
      </p:pic>
      <p:sp>
        <p:nvSpPr>
          <p:cNvPr id="209922" name="Rectangle 2">
            <a:extLst>
              <a:ext uri="{FF2B5EF4-FFF2-40B4-BE49-F238E27FC236}">
                <a16:creationId xmlns:a16="http://schemas.microsoft.com/office/drawing/2014/main" id="{04C66587-2EF7-4AC1-B165-599BDC070B4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25286" y="1001485"/>
            <a:ext cx="9699171" cy="5013779"/>
          </a:xfrm>
        </p:spPr>
        <p:txBody>
          <a:bodyPr>
            <a:normAutofit/>
          </a:bodyPr>
          <a:lstStyle/>
          <a:p>
            <a:pPr marL="514350" indent="-514350" algn="just">
              <a:buFontTx/>
              <a:buAutoNum type="arabicParenR"/>
              <a:defRPr/>
            </a:pPr>
            <a:r>
              <a:rPr lang="pt-BR" altLang="pt-BR" sz="1600" b="1" dirty="0"/>
              <a:t>Valor de remuneração no cargo efetivo</a:t>
            </a:r>
          </a:p>
          <a:p>
            <a:pPr marL="0" indent="0" algn="just">
              <a:buNone/>
              <a:defRPr/>
            </a:pPr>
            <a:r>
              <a:rPr lang="pt-BR" altLang="pt-BR" sz="1600" b="1" dirty="0"/>
              <a:t>R$4.100,00= valor da pensão será igual</a:t>
            </a:r>
          </a:p>
          <a:p>
            <a:pPr algn="just" eaLnBrk="1" hangingPunct="1">
              <a:buFontTx/>
              <a:buNone/>
              <a:defRPr/>
            </a:pPr>
            <a:endParaRPr lang="pt-BR" altLang="pt-BR" sz="1600" b="1" dirty="0"/>
          </a:p>
          <a:p>
            <a:pPr algn="just" eaLnBrk="1" hangingPunct="1">
              <a:buFontTx/>
              <a:buNone/>
              <a:defRPr/>
            </a:pPr>
            <a:r>
              <a:rPr lang="pt-BR" altLang="pt-BR" sz="1600" b="1" dirty="0"/>
              <a:t>2) Valor da Remuneração: </a:t>
            </a:r>
            <a:r>
              <a:rPr lang="pt-BR" altLang="pt-BR" sz="1600" b="1" u="sng" dirty="0"/>
              <a:t>R$ 7.839,45</a:t>
            </a:r>
          </a:p>
          <a:p>
            <a:pPr algn="just" eaLnBrk="1" hangingPunct="1">
              <a:buFontTx/>
              <a:buNone/>
              <a:defRPr/>
            </a:pPr>
            <a:r>
              <a:rPr lang="pt-BR" altLang="pt-BR" sz="1600" b="1" dirty="0"/>
              <a:t>Cálculo da pensão:</a:t>
            </a:r>
          </a:p>
          <a:p>
            <a:pPr algn="just" eaLnBrk="1" hangingPunct="1">
              <a:buFontTx/>
              <a:buNone/>
              <a:defRPr/>
            </a:pPr>
            <a:r>
              <a:rPr lang="pt-BR" altLang="pt-BR" sz="1600" b="1" dirty="0"/>
              <a:t>a) R$ 7.839,45 – 5.839,45  = R$ 2.000,00</a:t>
            </a:r>
          </a:p>
          <a:p>
            <a:pPr algn="just" eaLnBrk="1" hangingPunct="1">
              <a:buFontTx/>
              <a:buNone/>
              <a:defRPr/>
            </a:pPr>
            <a:r>
              <a:rPr lang="pt-BR" altLang="pt-BR" sz="1600" b="1" dirty="0"/>
              <a:t>b) 70% de R$ 2.000,00 = R$ 1.400,00</a:t>
            </a:r>
          </a:p>
          <a:p>
            <a:pPr algn="just" eaLnBrk="1" hangingPunct="1">
              <a:buFontTx/>
              <a:buNone/>
              <a:defRPr/>
            </a:pPr>
            <a:r>
              <a:rPr lang="pt-BR" altLang="pt-BR" sz="1600" b="1" dirty="0"/>
              <a:t>c)Valor da pensão: R$ 5.839,45 + R$ 1.400,00</a:t>
            </a:r>
          </a:p>
          <a:p>
            <a:pPr algn="just" eaLnBrk="1" hangingPunct="1">
              <a:buFontTx/>
              <a:buNone/>
              <a:defRPr/>
            </a:pPr>
            <a:r>
              <a:rPr lang="pt-BR" altLang="pt-BR" sz="1600" b="1" dirty="0"/>
              <a:t>d) Valor a ser fixado: </a:t>
            </a:r>
            <a:r>
              <a:rPr lang="pt-BR" altLang="pt-BR" sz="1600" b="1" u="sng" dirty="0"/>
              <a:t>R$ 7.239,45</a:t>
            </a:r>
          </a:p>
          <a:p>
            <a:pPr algn="just" eaLnBrk="1" hangingPunct="1">
              <a:buFontTx/>
              <a:buNone/>
              <a:defRPr/>
            </a:pPr>
            <a:r>
              <a:rPr lang="pt-BR" altLang="pt-BR" sz="1600" b="1" dirty="0"/>
              <a:t>APLICAÇÃO DO LIMITE CONSTITUCIONAL NO MUNICÍPIO</a:t>
            </a:r>
          </a:p>
          <a:p>
            <a:pPr algn="just" eaLnBrk="1" hangingPunct="1">
              <a:buFontTx/>
              <a:buNone/>
              <a:defRPr/>
            </a:pPr>
            <a:r>
              <a:rPr lang="pt-BR" altLang="pt-BR" sz="1600" b="1" dirty="0" err="1"/>
              <a:t>Ex</a:t>
            </a:r>
            <a:r>
              <a:rPr lang="pt-BR" altLang="pt-BR" sz="1600" b="1" dirty="0"/>
              <a:t>: subsídio do Prefeito é R$ 7.000,00, aplica-se o limite no resultado do cálculo (7.239,45) .</a:t>
            </a:r>
          </a:p>
          <a:p>
            <a:pPr algn="just" eaLnBrk="1" hangingPunct="1">
              <a:buFontTx/>
              <a:buNone/>
              <a:defRPr/>
            </a:pPr>
            <a:r>
              <a:rPr lang="pt-BR" altLang="pt-BR" sz="1600" b="1" dirty="0"/>
              <a:t>Rateio de acordo com a lei do ente</a:t>
            </a:r>
          </a:p>
          <a:p>
            <a:pPr eaLnBrk="1" hangingPunct="1">
              <a:buFont typeface="Arial" charset="0"/>
              <a:buChar char="•"/>
              <a:defRPr/>
            </a:pPr>
            <a:endParaRPr lang="pt-BR" altLang="pt-BR" sz="2400" b="1" dirty="0"/>
          </a:p>
          <a:p>
            <a:pPr eaLnBrk="1" hangingPunct="1">
              <a:buFont typeface="Arial" charset="0"/>
              <a:buChar char="•"/>
              <a:defRPr/>
            </a:pPr>
            <a:endParaRPr lang="pt-BR" altLang="pt-BR" dirty="0"/>
          </a:p>
        </p:txBody>
      </p:sp>
      <p:sp>
        <p:nvSpPr>
          <p:cNvPr id="119811" name="Espaço Reservado para Número de Slide 1">
            <a:extLst>
              <a:ext uri="{FF2B5EF4-FFF2-40B4-BE49-F238E27FC236}">
                <a16:creationId xmlns:a16="http://schemas.microsoft.com/office/drawing/2014/main" id="{F48FAD4F-F4E8-41B3-93F5-ABAFF55AD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23571B8-03FD-49A1-A2D1-961C76C4B190}" type="slidenum">
              <a:rPr lang="en-US" altLang="pt-BR">
                <a:solidFill>
                  <a:srgbClr val="898989"/>
                </a:solidFill>
              </a:rPr>
              <a:pPr/>
              <a:t>4</a:t>
            </a:fld>
            <a:endParaRPr lang="en-US" altLang="pt-BR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3D35C19E-61A8-497C-9EC0-F5696DDC6C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6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D1448AF3-E805-48FF-B599-E8B0C594B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REAJUSTES/PARIDADE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9034B3D-E401-4224-8C56-6E4A035B5EB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 algn="just">
              <a:lnSpc>
                <a:spcPct val="120000"/>
              </a:lnSpc>
              <a:defRPr/>
            </a:pPr>
            <a:r>
              <a:rPr lang="pt-BR" sz="3800" b="1" dirty="0">
                <a:solidFill>
                  <a:srgbClr val="FF0000"/>
                </a:solidFill>
              </a:rPr>
              <a:t>Pensões concedidas a partir de 01.01.04 -  reajustes anuais </a:t>
            </a:r>
          </a:p>
          <a:p>
            <a:pPr algn="just">
              <a:lnSpc>
                <a:spcPct val="120000"/>
              </a:lnSpc>
              <a:defRPr/>
            </a:pPr>
            <a:endParaRPr lang="pt-BR" sz="3800" b="1" dirty="0"/>
          </a:p>
          <a:p>
            <a:pPr algn="just">
              <a:lnSpc>
                <a:spcPct val="120000"/>
              </a:lnSpc>
              <a:defRPr/>
            </a:pPr>
            <a:r>
              <a:rPr lang="pt-BR" sz="3800" b="1" dirty="0"/>
              <a:t>art. 15 da lei 10887/2011 –suspenso em 29.09.2011 (portanto, não se aplica aos entes federativos, somente à União):</a:t>
            </a:r>
          </a:p>
          <a:p>
            <a:pPr marL="228600" lvl="1" algn="just">
              <a:lnSpc>
                <a:spcPct val="120000"/>
              </a:lnSpc>
              <a:spcBef>
                <a:spcPts val="1000"/>
              </a:spcBef>
              <a:defRPr/>
            </a:pPr>
            <a:r>
              <a:rPr lang="pt-BR" sz="3800" b="1" dirty="0"/>
              <a:t>Lei do ente disporá sobre índice e data do reajuste anual;</a:t>
            </a:r>
          </a:p>
          <a:p>
            <a:pPr marL="228600" lvl="1" algn="just">
              <a:lnSpc>
                <a:spcPct val="120000"/>
              </a:lnSpc>
              <a:spcBef>
                <a:spcPts val="1000"/>
              </a:spcBef>
              <a:defRPr/>
            </a:pPr>
            <a:r>
              <a:rPr lang="pt-BR" sz="3800" b="1" dirty="0"/>
              <a:t>Sem direito à paridade.</a:t>
            </a:r>
          </a:p>
          <a:p>
            <a:pPr algn="just">
              <a:lnSpc>
                <a:spcPct val="120000"/>
              </a:lnSpc>
              <a:defRPr/>
            </a:pPr>
            <a:endParaRPr lang="pt-BR" sz="3800" b="1" dirty="0"/>
          </a:p>
          <a:p>
            <a:endParaRPr lang="pt-BR" dirty="0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FD8A3C9-CC87-4345-AB2A-E8409B571D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132114"/>
            <a:ext cx="5181600" cy="5044849"/>
          </a:xfrm>
        </p:spPr>
        <p:txBody>
          <a:bodyPr>
            <a:normAutofit fontScale="47500" lnSpcReduction="20000"/>
          </a:bodyPr>
          <a:lstStyle/>
          <a:p>
            <a:pPr algn="just">
              <a:lnSpc>
                <a:spcPct val="120000"/>
              </a:lnSpc>
              <a:defRPr/>
            </a:pPr>
            <a:endParaRPr lang="pt-BR" sz="3400" b="1" dirty="0">
              <a:solidFill>
                <a:srgbClr val="FF0000"/>
              </a:solidFill>
            </a:endParaRPr>
          </a:p>
          <a:p>
            <a:pPr algn="just">
              <a:lnSpc>
                <a:spcPct val="120000"/>
              </a:lnSpc>
              <a:defRPr/>
            </a:pPr>
            <a:r>
              <a:rPr lang="pt-BR" sz="3400" b="1" dirty="0">
                <a:solidFill>
                  <a:srgbClr val="FF0000"/>
                </a:solidFill>
              </a:rPr>
              <a:t>Pensões com paridade:</a:t>
            </a:r>
          </a:p>
          <a:p>
            <a:pPr algn="just">
              <a:lnSpc>
                <a:spcPct val="120000"/>
              </a:lnSpc>
              <a:defRPr/>
            </a:pPr>
            <a:r>
              <a:rPr lang="pt-BR" sz="3800" b="1" dirty="0"/>
              <a:t>Tema 396 - Direito adquirido aos critérios da paridade e integralidade no pagamento de pensão por morte de servidor aposentado antes do advento da Emenda Constitucional nº 41/2003, mas falecido durante sua vigência. (RE 603580)</a:t>
            </a:r>
          </a:p>
          <a:p>
            <a:pPr algn="just">
              <a:lnSpc>
                <a:spcPct val="120000"/>
              </a:lnSpc>
              <a:defRPr/>
            </a:pPr>
            <a:r>
              <a:rPr lang="pt-BR" sz="3400" b="1" dirty="0"/>
              <a:t>Pensões derivadas de proventos de servidores falecidos que tenham se aposentado com base no artigo 3º. da EC 47/05 </a:t>
            </a:r>
          </a:p>
          <a:p>
            <a:pPr algn="just">
              <a:lnSpc>
                <a:spcPct val="120000"/>
              </a:lnSpc>
              <a:defRPr/>
            </a:pPr>
            <a:r>
              <a:rPr lang="pt-BR" sz="3400" b="1" dirty="0"/>
              <a:t>Pensões decorrentes dos aposentados por invalidez submetidos às regras da EC 70/2012 (ingresso até 31.12.2003) </a:t>
            </a:r>
            <a:endParaRPr lang="pt-BR" sz="1500" b="1" dirty="0"/>
          </a:p>
          <a:p>
            <a:pPr marL="685800" lvl="2" indent="0" algn="just">
              <a:lnSpc>
                <a:spcPct val="120000"/>
              </a:lnSpc>
              <a:buNone/>
              <a:defRPr/>
            </a:pPr>
            <a:r>
              <a:rPr lang="pt-BR" sz="3400" b="1" dirty="0"/>
              <a:t>Observar que a paridade é dos reajustes e não do cálculo</a:t>
            </a:r>
            <a:endParaRPr lang="pt-BR" sz="2300" b="1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79450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8C455E4A-5C82-450E-BC9A-96A842C493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2882" name="Rectangle 2">
            <a:extLst>
              <a:ext uri="{FF2B5EF4-FFF2-40B4-BE49-F238E27FC236}">
                <a16:creationId xmlns:a16="http://schemas.microsoft.com/office/drawing/2014/main" id="{6FCB482C-D79A-468B-9466-B7BA1B112A1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476251"/>
            <a:ext cx="8229600" cy="5649913"/>
          </a:xfrm>
        </p:spPr>
        <p:txBody>
          <a:bodyPr>
            <a:normAutofit lnSpcReduction="10000"/>
          </a:bodyPr>
          <a:lstStyle/>
          <a:p>
            <a:pPr eaLnBrk="1" hangingPunct="1"/>
            <a:endParaRPr lang="pt-BR" altLang="pt-BR" sz="800" b="1" dirty="0"/>
          </a:p>
          <a:p>
            <a:pPr algn="just" eaLnBrk="1" hangingPunct="1">
              <a:lnSpc>
                <a:spcPct val="80000"/>
              </a:lnSpc>
            </a:pPr>
            <a:endParaRPr lang="pt-BR" altLang="pt-BR" sz="2200" b="1" dirty="0"/>
          </a:p>
          <a:p>
            <a:pPr algn="just" eaLnBrk="1" hangingPunct="1">
              <a:lnSpc>
                <a:spcPct val="80000"/>
              </a:lnSpc>
            </a:pPr>
            <a:r>
              <a:rPr lang="pt-BR" altLang="pt-BR" sz="2200" b="1" dirty="0"/>
              <a:t>Beneficiários da pensão: iguais aos do RGPS (art. 5º da Lei 9.717/98)</a:t>
            </a:r>
          </a:p>
          <a:p>
            <a:pPr algn="just" eaLnBrk="1" hangingPunct="1">
              <a:lnSpc>
                <a:spcPct val="80000"/>
              </a:lnSpc>
            </a:pPr>
            <a:endParaRPr lang="pt-BR" altLang="pt-BR" sz="2200" b="1" dirty="0"/>
          </a:p>
          <a:p>
            <a:pPr lvl="1" algn="just" eaLnBrk="1" hangingPunct="1">
              <a:lnSpc>
                <a:spcPct val="80000"/>
              </a:lnSpc>
            </a:pPr>
            <a:r>
              <a:rPr lang="pt-BR" altLang="pt-BR" sz="1600" b="1" dirty="0"/>
              <a:t>I - cônjuge, a companheira(o) e o filho não emancipado, de qualquer condição, menor de 18/21 anos ou inválido(I) ou que tenha deficiência intelectual ou mental que o torne absoluta ou relativamente incapaz, assim declarado judicialmente (lei federal 12.470/11)</a:t>
            </a:r>
          </a:p>
          <a:p>
            <a:pPr lvl="1" algn="just" eaLnBrk="1" hangingPunct="1">
              <a:lnSpc>
                <a:spcPct val="80000"/>
              </a:lnSpc>
            </a:pPr>
            <a:endParaRPr lang="pt-BR" altLang="pt-BR" sz="1600" b="1" dirty="0"/>
          </a:p>
          <a:p>
            <a:pPr lvl="1" algn="just" eaLnBrk="1" hangingPunct="1">
              <a:lnSpc>
                <a:spcPct val="80000"/>
              </a:lnSpc>
            </a:pPr>
            <a:r>
              <a:rPr lang="pt-BR" altLang="pt-BR" sz="1600" b="1" dirty="0"/>
              <a:t>II os pais</a:t>
            </a:r>
          </a:p>
          <a:p>
            <a:pPr lvl="1" algn="just" eaLnBrk="1" hangingPunct="1">
              <a:lnSpc>
                <a:spcPct val="80000"/>
              </a:lnSpc>
            </a:pPr>
            <a:endParaRPr lang="pt-BR" altLang="pt-BR" sz="800" b="1" dirty="0"/>
          </a:p>
          <a:p>
            <a:pPr lvl="1" algn="just" eaLnBrk="1" hangingPunct="1">
              <a:lnSpc>
                <a:spcPct val="80000"/>
              </a:lnSpc>
            </a:pPr>
            <a:endParaRPr lang="pt-BR" altLang="pt-BR" sz="800" b="1" dirty="0"/>
          </a:p>
          <a:p>
            <a:pPr lvl="1" algn="just" eaLnBrk="1" hangingPunct="1">
              <a:lnSpc>
                <a:spcPct val="80000"/>
              </a:lnSpc>
            </a:pPr>
            <a:r>
              <a:rPr lang="pt-BR" altLang="pt-BR" sz="1600" b="1" dirty="0"/>
              <a:t>III - o irmão não emancipado, de qualquer condição, menor de 18/ 21 anos ou inválido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pt-BR" altLang="pt-BR" sz="1600" b="1" dirty="0"/>
              <a:t>ou que tenha deficiência intelectual ou mental que o torne absoluta ou relativamente incapaz, assim declarado judicialmente </a:t>
            </a:r>
          </a:p>
          <a:p>
            <a:pPr lvl="1" algn="just" eaLnBrk="1" hangingPunct="1">
              <a:lnSpc>
                <a:spcPct val="80000"/>
              </a:lnSpc>
            </a:pPr>
            <a:endParaRPr lang="pt-BR" altLang="pt-BR" sz="800" b="1" dirty="0"/>
          </a:p>
          <a:p>
            <a:pPr lvl="1" algn="just" eaLnBrk="1" hangingPunct="1">
              <a:lnSpc>
                <a:spcPct val="80000"/>
              </a:lnSpc>
            </a:pPr>
            <a:r>
              <a:rPr lang="pt-BR" altLang="pt-BR" sz="1600" b="1" dirty="0"/>
              <a:t>Dependência econômica presumida: cônjuge, companheiro (a), filho não emancipado, de qualquer condição, menor de 18/21 anos ou inválido ou portador de deficiência</a:t>
            </a:r>
          </a:p>
          <a:p>
            <a:pPr lvl="1" algn="just" eaLnBrk="1" hangingPunct="1">
              <a:lnSpc>
                <a:spcPct val="80000"/>
              </a:lnSpc>
            </a:pPr>
            <a:endParaRPr lang="pt-BR" altLang="pt-BR" sz="800" b="1" dirty="0"/>
          </a:p>
          <a:p>
            <a:pPr lvl="1" algn="just" eaLnBrk="1" hangingPunct="1">
              <a:lnSpc>
                <a:spcPct val="80000"/>
              </a:lnSpc>
            </a:pPr>
            <a:r>
              <a:rPr lang="pt-BR" altLang="pt-BR" sz="1600" b="1" dirty="0"/>
              <a:t>Os demais: comprovação da dependência</a:t>
            </a:r>
          </a:p>
          <a:p>
            <a:pPr lvl="1" algn="just" eaLnBrk="1" hangingPunct="1">
              <a:lnSpc>
                <a:spcPct val="80000"/>
              </a:lnSpc>
            </a:pPr>
            <a:endParaRPr lang="pt-BR" altLang="pt-BR" sz="800" b="1" dirty="0"/>
          </a:p>
          <a:p>
            <a:pPr lvl="1" algn="just" eaLnBrk="1" hangingPunct="1">
              <a:lnSpc>
                <a:spcPct val="80000"/>
              </a:lnSpc>
            </a:pPr>
            <a:r>
              <a:rPr lang="pt-BR" altLang="pt-BR" sz="1600" b="1" dirty="0"/>
              <a:t>Necessidade de regulamentação dos documentos para a comprovação da dependência econômica – Decreto federal no. 3.048/99</a:t>
            </a:r>
          </a:p>
          <a:p>
            <a:pPr eaLnBrk="1" hangingPunct="1">
              <a:lnSpc>
                <a:spcPct val="80000"/>
              </a:lnSpc>
            </a:pPr>
            <a:endParaRPr lang="pt-BR" altLang="pt-BR" sz="2000" b="1" dirty="0"/>
          </a:p>
        </p:txBody>
      </p:sp>
      <p:sp>
        <p:nvSpPr>
          <p:cNvPr id="122883" name="Espaço Reservado para Número de Slide 1">
            <a:extLst>
              <a:ext uri="{FF2B5EF4-FFF2-40B4-BE49-F238E27FC236}">
                <a16:creationId xmlns:a16="http://schemas.microsoft.com/office/drawing/2014/main" id="{AEEE59FB-E273-4132-AE35-073367FB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4FAAF1C-8A1D-42F2-A7D0-94ADD45354F5}" type="slidenum">
              <a:rPr lang="en-US" altLang="pt-BR">
                <a:solidFill>
                  <a:srgbClr val="898989"/>
                </a:solidFill>
              </a:rPr>
              <a:pPr/>
              <a:t>6</a:t>
            </a:fld>
            <a:endParaRPr lang="en-US" altLang="pt-BR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8C455E4A-5C82-450E-BC9A-96A842C493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2882" name="Rectangle 2">
            <a:extLst>
              <a:ext uri="{FF2B5EF4-FFF2-40B4-BE49-F238E27FC236}">
                <a16:creationId xmlns:a16="http://schemas.microsoft.com/office/drawing/2014/main" id="{6FCB482C-D79A-468B-9466-B7BA1B112A1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476251"/>
            <a:ext cx="8229600" cy="5649913"/>
          </a:xfrm>
        </p:spPr>
        <p:txBody>
          <a:bodyPr>
            <a:normAutofit/>
          </a:bodyPr>
          <a:lstStyle/>
          <a:p>
            <a:pPr eaLnBrk="1" hangingPunct="1"/>
            <a:endParaRPr lang="pt-BR" altLang="pt-BR" sz="800" b="1" dirty="0"/>
          </a:p>
          <a:p>
            <a:pPr algn="just" eaLnBrk="1" hangingPunct="1">
              <a:lnSpc>
                <a:spcPct val="80000"/>
              </a:lnSpc>
            </a:pPr>
            <a:endParaRPr lang="pt-BR" altLang="pt-BR" sz="2200" b="1" dirty="0"/>
          </a:p>
          <a:p>
            <a:pPr algn="just" eaLnBrk="1" hangingPunct="1">
              <a:lnSpc>
                <a:spcPct val="80000"/>
              </a:lnSpc>
            </a:pPr>
            <a:r>
              <a:rPr lang="pt-BR" altLang="pt-BR" sz="2200" b="1" dirty="0"/>
              <a:t>Beneficiários da pensão: iguais aos do RGPS (art. 5º da Lei 9.717/98)</a:t>
            </a:r>
          </a:p>
          <a:p>
            <a:pPr algn="just" eaLnBrk="1" hangingPunct="1">
              <a:lnSpc>
                <a:spcPct val="80000"/>
              </a:lnSpc>
            </a:pPr>
            <a:endParaRPr lang="pt-BR" altLang="pt-BR" sz="2200" b="1" dirty="0"/>
          </a:p>
          <a:p>
            <a:pPr eaLnBrk="1" hangingPunct="1">
              <a:lnSpc>
                <a:spcPct val="80000"/>
              </a:lnSpc>
            </a:pPr>
            <a:r>
              <a:rPr lang="pt-BR" altLang="pt-BR" sz="2000" b="1" dirty="0"/>
              <a:t>Atualmente vigora para o RGPS a Lei 13.135/2015, e para os </a:t>
            </a:r>
            <a:r>
              <a:rPr lang="pt-BR" altLang="pt-BR" sz="2000" b="1" dirty="0" err="1"/>
              <a:t>servidoresfederais</a:t>
            </a:r>
            <a:r>
              <a:rPr lang="pt-BR" altLang="pt-BR" sz="2000" b="1" dirty="0"/>
              <a:t>, que não foi adotada por muitos entes, de sorte que na grande maioria permanece a pensão vitalícia, independente da idade da pensionista cônjuge ou companheiro (a), por ex.</a:t>
            </a:r>
          </a:p>
          <a:p>
            <a:pPr eaLnBrk="1" hangingPunct="1">
              <a:lnSpc>
                <a:spcPct val="80000"/>
              </a:lnSpc>
            </a:pPr>
            <a:r>
              <a:rPr lang="pt-BR" altLang="pt-BR" sz="2000" b="1" dirty="0"/>
              <a:t>O Brasil em relação ao resto do mundo:</a:t>
            </a:r>
          </a:p>
          <a:p>
            <a:pPr eaLnBrk="1" hangingPunct="1">
              <a:lnSpc>
                <a:spcPct val="80000"/>
              </a:lnSpc>
            </a:pPr>
            <a:r>
              <a:rPr lang="pt-BR" altLang="pt-BR" sz="2000" b="1" dirty="0"/>
              <a:t>Japão: pensão ao cônjuge desde que casados há mais de10 anos e 25 anos de tempo de contribuição</a:t>
            </a:r>
          </a:p>
          <a:p>
            <a:pPr eaLnBrk="1" hangingPunct="1">
              <a:lnSpc>
                <a:spcPct val="80000"/>
              </a:lnSpc>
            </a:pPr>
            <a:r>
              <a:rPr lang="pt-BR" altLang="pt-BR" sz="2000" b="1" dirty="0"/>
              <a:t>Lei 13.135 – mínimo de dois anos de casamento ou união estável e 18 meses de tempo de contribuição</a:t>
            </a:r>
          </a:p>
        </p:txBody>
      </p:sp>
      <p:sp>
        <p:nvSpPr>
          <p:cNvPr id="122883" name="Espaço Reservado para Número de Slide 1">
            <a:extLst>
              <a:ext uri="{FF2B5EF4-FFF2-40B4-BE49-F238E27FC236}">
                <a16:creationId xmlns:a16="http://schemas.microsoft.com/office/drawing/2014/main" id="{AEEE59FB-E273-4132-AE35-073367FB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4FAAF1C-8A1D-42F2-A7D0-94ADD45354F5}" type="slidenum">
              <a:rPr lang="en-US" altLang="pt-BR">
                <a:solidFill>
                  <a:srgbClr val="898989"/>
                </a:solidFill>
              </a:rPr>
              <a:pPr/>
              <a:t>7</a:t>
            </a:fld>
            <a:endParaRPr lang="en-US" altLang="pt-BR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575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B644FF90-4FE6-49DC-B48F-6446A64D0F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16066" name="Rectangle 2">
            <a:extLst>
              <a:ext uri="{FF2B5EF4-FFF2-40B4-BE49-F238E27FC236}">
                <a16:creationId xmlns:a16="http://schemas.microsoft.com/office/drawing/2014/main" id="{F629B37A-3E1A-43A1-B908-EE472C1CBF2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399" y="260351"/>
            <a:ext cx="11146971" cy="5865813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buFont typeface="Arial" charset="0"/>
              <a:buChar char="•"/>
              <a:defRPr/>
            </a:pPr>
            <a:endParaRPr lang="pt-BR" altLang="pt-BR" sz="800" dirty="0"/>
          </a:p>
          <a:p>
            <a:pPr eaLnBrk="1" hangingPunct="1">
              <a:buFont typeface="Arial" charset="0"/>
              <a:buChar char="•"/>
              <a:defRPr/>
            </a:pPr>
            <a:endParaRPr lang="pt-BR" altLang="pt-BR" dirty="0"/>
          </a:p>
          <a:p>
            <a:pPr eaLnBrk="1" hangingPunct="1">
              <a:buFont typeface="Arial" charset="0"/>
              <a:buChar char="•"/>
              <a:defRPr/>
            </a:pPr>
            <a:endParaRPr lang="pt-BR" altLang="pt-BR" dirty="0"/>
          </a:p>
          <a:p>
            <a:pPr>
              <a:buFont typeface="Arial" charset="0"/>
              <a:buChar char="•"/>
              <a:defRPr/>
            </a:pPr>
            <a:r>
              <a:rPr lang="pt-BR" b="1" dirty="0">
                <a:latin typeface="Gisha" panose="020B0502040204020203" pitchFamily="34" charset="-79"/>
                <a:cs typeface="Gisha" panose="020B0502040204020203" pitchFamily="34" charset="-79"/>
              </a:rPr>
              <a:t>As regras de rateio, rol de dependentes, reversão de cotas permanecem a critério da lei do ente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pt-BR" altLang="pt-BR" b="1" dirty="0"/>
              <a:t>Pode o ente estabelecer na lei que em caso de </a:t>
            </a:r>
            <a:r>
              <a:rPr lang="pt-BR" altLang="pt-BR" b="1" dirty="0" err="1"/>
              <a:t>ex</a:t>
            </a:r>
            <a:r>
              <a:rPr lang="pt-BR" altLang="pt-BR" b="1" dirty="0"/>
              <a:t>- cônjuge, a pensão será equivalente ao percentual estabelecido a título de alimentos?(RMS 25.178-j.18.03.08; Min. </a:t>
            </a:r>
            <a:r>
              <a:rPr lang="pt-BR" altLang="pt-BR" b="1" dirty="0" err="1"/>
              <a:t>Rel</a:t>
            </a:r>
            <a:r>
              <a:rPr lang="pt-BR" altLang="pt-BR" b="1" dirty="0"/>
              <a:t> Felix Fischer)</a:t>
            </a:r>
          </a:p>
          <a:p>
            <a:pPr eaLnBrk="1" hangingPunct="1">
              <a:buFont typeface="Arial" charset="0"/>
              <a:buChar char="•"/>
              <a:defRPr/>
            </a:pPr>
            <a:endParaRPr lang="pt-BR" altLang="pt-BR" sz="800" dirty="0"/>
          </a:p>
          <a:p>
            <a:pPr algn="just"/>
            <a:r>
              <a:rPr lang="pt-BR" altLang="pt-BR" b="1" dirty="0"/>
              <a:t>Pensão à concubina: não é possível – STF: RE 397.762 (2008)  e </a:t>
            </a:r>
            <a:r>
              <a:rPr lang="pt-BR" altLang="pt-BR" b="1" dirty="0" err="1"/>
              <a:t>STJ:Resp</a:t>
            </a:r>
            <a:r>
              <a:rPr lang="pt-BR" altLang="pt-BR" b="1" dirty="0"/>
              <a:t> 813175 (2007)</a:t>
            </a:r>
          </a:p>
          <a:p>
            <a:pPr algn="just"/>
            <a:endParaRPr lang="pt-BR" altLang="pt-BR" sz="900" b="1" dirty="0">
              <a:solidFill>
                <a:srgbClr val="FF0000"/>
              </a:solidFill>
            </a:endParaRPr>
          </a:p>
          <a:p>
            <a:pPr algn="just"/>
            <a:r>
              <a:rPr lang="pt-BR" altLang="pt-BR" b="1" dirty="0">
                <a:solidFill>
                  <a:srgbClr val="FF0000"/>
                </a:solidFill>
              </a:rPr>
              <a:t>RE 669465 (repercussão geral) – se concubinato de longa duração tem efeitos previdenciários, pendente de julgamento</a:t>
            </a:r>
            <a:endParaRPr lang="pt-BR" altLang="pt-BR" dirty="0">
              <a:solidFill>
                <a:srgbClr val="FF0000"/>
              </a:solidFill>
            </a:endParaRPr>
          </a:p>
          <a:p>
            <a:endParaRPr lang="pt-BR" altLang="pt-BR" sz="900" b="1" dirty="0"/>
          </a:p>
          <a:p>
            <a:r>
              <a:rPr lang="pt-BR" altLang="pt-BR" b="1" dirty="0"/>
              <a:t>Pais</a:t>
            </a:r>
            <a:r>
              <a:rPr lang="pt-BR" altLang="pt-BR" dirty="0"/>
              <a:t>: Só concorrerão à pensão, se inexistirem dependentes de classe preferencial e desde que comprovada dependência econômica (pode ser parcial?)</a:t>
            </a:r>
          </a:p>
          <a:p>
            <a:r>
              <a:rPr lang="pt-BR" altLang="pt-BR" dirty="0"/>
              <a:t>Súmula 229 TFR – mãe do segurado tem direito à pensão do filho, se provada a dependência econômica, mesmo não exclusiva;</a:t>
            </a:r>
          </a:p>
          <a:p>
            <a:endParaRPr lang="pt-BR" altLang="pt-BR" sz="900" dirty="0"/>
          </a:p>
          <a:p>
            <a:endParaRPr lang="en-US" altLang="pt-BR" dirty="0"/>
          </a:p>
          <a:p>
            <a:pPr eaLnBrk="1" hangingPunct="1">
              <a:buFont typeface="Arial" charset="0"/>
              <a:buChar char="•"/>
              <a:defRPr/>
            </a:pPr>
            <a:endParaRPr lang="pt-BR" altLang="pt-BR" dirty="0"/>
          </a:p>
          <a:p>
            <a:pPr eaLnBrk="1" hangingPunct="1">
              <a:buFont typeface="Arial" charset="0"/>
              <a:buChar char="•"/>
              <a:defRPr/>
            </a:pPr>
            <a:endParaRPr lang="pt-BR" altLang="pt-BR" dirty="0"/>
          </a:p>
        </p:txBody>
      </p:sp>
      <p:sp>
        <p:nvSpPr>
          <p:cNvPr id="124931" name="Espaço Reservado para Número de Slide 1">
            <a:extLst>
              <a:ext uri="{FF2B5EF4-FFF2-40B4-BE49-F238E27FC236}">
                <a16:creationId xmlns:a16="http://schemas.microsoft.com/office/drawing/2014/main" id="{124C0F8E-A32D-43BB-8D31-6F3747A00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17C6852-2119-406A-B2BA-90159C3067B3}" type="slidenum">
              <a:rPr lang="en-US" altLang="pt-BR">
                <a:solidFill>
                  <a:srgbClr val="898989"/>
                </a:solidFill>
              </a:rPr>
              <a:pPr/>
              <a:t>8</a:t>
            </a:fld>
            <a:endParaRPr lang="en-US" altLang="pt-BR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D70A3AB8-D434-499E-B080-9C00D2A2E8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C6E2742-6165-4302-AABD-C6813540DA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351666"/>
          </a:xfrm>
        </p:spPr>
        <p:txBody>
          <a:bodyPr>
            <a:normAutofit fontScale="90000"/>
          </a:bodyPr>
          <a:lstStyle/>
          <a:p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r>
              <a:rPr lang="pt-BR" sz="4900" b="1" dirty="0"/>
              <a:t>Regras de transição (servidores que ingressaram até a data da emenda sem previdência complementar )</a:t>
            </a:r>
            <a:br>
              <a:rPr lang="pt-BR" sz="4900" b="1" dirty="0"/>
            </a:br>
            <a:r>
              <a:rPr lang="pt-BR" sz="4900" b="1" dirty="0"/>
              <a:t>art. 8º da PEC</a:t>
            </a:r>
          </a:p>
        </p:txBody>
      </p:sp>
    </p:spTree>
    <p:extLst>
      <p:ext uri="{BB962C8B-B14F-4D97-AF65-F5344CB8AC3E}">
        <p14:creationId xmlns:p14="http://schemas.microsoft.com/office/powerpoint/2010/main" val="38907527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674</TotalTime>
  <Words>1987</Words>
  <Application>Microsoft Office PowerPoint</Application>
  <PresentationFormat>Widescreen</PresentationFormat>
  <Paragraphs>189</Paragraphs>
  <Slides>28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Gisha</vt:lpstr>
      <vt:lpstr>Tema do Office</vt:lpstr>
      <vt:lpstr>Pensão – Cálculo e Impactos da PEC 6/2019</vt:lpstr>
      <vt:lpstr>Apresentação do PowerPoint</vt:lpstr>
      <vt:lpstr> Previsão constitucional art. 40, § 7º.</vt:lpstr>
      <vt:lpstr>Apresentação do PowerPoint</vt:lpstr>
      <vt:lpstr> REAJUSTES/PARIDADE</vt:lpstr>
      <vt:lpstr>Apresentação do PowerPoint</vt:lpstr>
      <vt:lpstr>Apresentação do PowerPoint</vt:lpstr>
      <vt:lpstr>Apresentação do PowerPoint</vt:lpstr>
      <vt:lpstr>            Regras de transição (servidores que ingressaram até a data da emenda sem previdência complementar ) art. 8º da PEC</vt:lpstr>
      <vt:lpstr>            PEC 6/2019</vt:lpstr>
      <vt:lpstr> PENSÃO POR MORTE – critérios e cálculos</vt:lpstr>
      <vt:lpstr> PENSÃO POR MORTE – critérios e cálculos</vt:lpstr>
      <vt:lpstr>Apresentação do PowerPoint</vt:lpstr>
      <vt:lpstr> PENSÃO POR MORTE – critérios e cálculos</vt:lpstr>
      <vt:lpstr> Cálculo das cotas</vt:lpstr>
      <vt:lpstr>  PENSÃO POR MORTE – cessação e duração e demais aspectos</vt:lpstr>
      <vt:lpstr> PENSÃO POR MORTE - reajuste</vt:lpstr>
      <vt:lpstr>Servidores que estão submetidos ao RPC (previdência complementar)</vt:lpstr>
      <vt:lpstr> Cálculo da pensão - § 9º do art. 12</vt:lpstr>
      <vt:lpstr> Cálculo da pensão: aposentado -§9º do art. 12</vt:lpstr>
      <vt:lpstr> Cálculo de pensão: servidor em atividade -§9º do art. 12</vt:lpstr>
      <vt:lpstr>Pensão Proposta da Comissão</vt:lpstr>
      <vt:lpstr>  Art. 40 - §7º. </vt:lpstr>
      <vt:lpstr> O art. 9º da Lei 9.717 </vt:lpstr>
      <vt:lpstr> § 6º art. 10 – servidor federal</vt:lpstr>
      <vt:lpstr> Pensão dos servidores federais – art. 24</vt:lpstr>
      <vt:lpstr> Pensão dos servidores federais – art. 24</vt:lpstr>
      <vt:lpstr> § 18 do art. 40 (art. 38)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Adriano Postal</dc:creator>
  <cp:lastModifiedBy>Adriano Postal</cp:lastModifiedBy>
  <cp:revision>36</cp:revision>
  <dcterms:created xsi:type="dcterms:W3CDTF">2019-06-26T04:54:49Z</dcterms:created>
  <dcterms:modified xsi:type="dcterms:W3CDTF">2019-06-27T18:30:42Z</dcterms:modified>
</cp:coreProperties>
</file>